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sldIdLst>
    <p:sldId id="256" r:id="rId2"/>
    <p:sldId id="257" r:id="rId3"/>
    <p:sldId id="270" r:id="rId4"/>
    <p:sldId id="271" r:id="rId5"/>
    <p:sldId id="258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rishnendu Ghosh" initials="KG" lastIdx="1" clrIdx="0">
    <p:extLst>
      <p:ext uri="{19B8F6BF-5375-455C-9EA6-DF929625EA0E}">
        <p15:presenceInfo xmlns:p15="http://schemas.microsoft.com/office/powerpoint/2012/main" userId="2287dee3f4500b5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58" autoAdjust="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66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776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58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3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054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21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233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334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9540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5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2987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59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3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369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907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00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599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95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74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382" y="1933754"/>
            <a:ext cx="7886700" cy="1325563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202124"/>
                </a:solidFill>
                <a:latin typeface="Google Sans"/>
              </a:rPr>
              <a:t>3D shape classification using Pointnet architecture</a:t>
            </a:r>
            <a:br>
              <a:rPr lang="en-US" sz="3200" b="0" i="0" dirty="0">
                <a:solidFill>
                  <a:srgbClr val="202124"/>
                </a:solidFill>
                <a:effectLst/>
                <a:latin typeface="Google Sans"/>
              </a:rPr>
            </a:br>
            <a:endParaRPr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2D13E-CB6A-8019-6D77-B85F4AC43C36}"/>
              </a:ext>
            </a:extLst>
          </p:cNvPr>
          <p:cNvSpPr txBox="1"/>
          <p:nvPr/>
        </p:nvSpPr>
        <p:spPr>
          <a:xfrm>
            <a:off x="2997723" y="920074"/>
            <a:ext cx="2832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Experiment: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In</a:t>
            </a:r>
            <a:r>
              <a:rPr lang="en-US" dirty="0"/>
              <a:t>troduction to Point clouds</a:t>
            </a:r>
            <a:endParaRPr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22B4C3C4-A809-DF23-5874-4B8EE3A021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59481258"/>
                  </p:ext>
                </p:extLst>
              </p:nvPr>
            </p:nvGraphicFramePr>
            <p:xfrm>
              <a:off x="1072047" y="2131724"/>
              <a:ext cx="1728348" cy="231598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28348" cy="2315988"/>
                    </a:xfrm>
                    <a:prstGeom prst="rect">
                      <a:avLst/>
                    </a:prstGeom>
                  </am3d:spPr>
                  <am3d:camera>
                    <am3d:pos x="0" y="0" z="739912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06192" d="1000000"/>
                    <am3d:preTrans dx="-269385" dy="-511580" dz="615881"/>
                    <am3d:scale>
                      <am3d:sx n="1000000" d="1000000"/>
                      <am3d:sy n="1000000" d="1000000"/>
                      <am3d:sz n="1000000" d="1000000"/>
                    </am3d:scale>
                    <am3d:rot ax="9505405" ay="-2102457" az="-100324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5752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22B4C3C4-A809-DF23-5874-4B8EE3A021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2047" y="2131724"/>
                <a:ext cx="1728348" cy="23159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35527BAD-793F-726D-2E7A-37E99C9AD53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38522432"/>
                  </p:ext>
                </p:extLst>
              </p:nvPr>
            </p:nvGraphicFramePr>
            <p:xfrm>
              <a:off x="1176866" y="4267071"/>
              <a:ext cx="1895703" cy="198772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95703" cy="1987727"/>
                    </a:xfrm>
                    <a:prstGeom prst="rect">
                      <a:avLst/>
                    </a:prstGeom>
                  </am3d:spPr>
                  <am3d:camera>
                    <am3d:pos x="0" y="0" z="799314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44265" d="1000000"/>
                    <am3d:preTrans dx="-119241" dy="-85806" dz="518761"/>
                    <am3d:scale>
                      <am3d:sx n="1000000" d="1000000"/>
                      <am3d:sy n="1000000" d="1000000"/>
                      <am3d:sz n="1000000" d="1000000"/>
                    </am3d:scale>
                    <am3d:rot ax="8840160" ay="-2575276" az="-938488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5030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35527BAD-793F-726D-2E7A-37E99C9AD5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6866" y="4267071"/>
                <a:ext cx="1895703" cy="1987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FDA78B0-1623-6803-20C4-8EAB04345E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30966" y="2471473"/>
                <a:ext cx="4181383" cy="3647942"/>
              </a:xfrm>
            </p:spPr>
            <p:txBody>
              <a:bodyPr vert="horz" lIns="91440" tIns="45720" rIns="91440" bIns="45720" rtlCol="0" anchor="t"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sz="20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Motivation:</a:t>
                </a:r>
                <a:br>
                  <a:rPr lang="en-US" sz="2000" dirty="0">
                    <a:latin typeface="Segoe UI" panose="020B0502040204020203" pitchFamily="34" charset="0"/>
                    <a:cs typeface="Segoe UI" panose="020B0502040204020203" pitchFamily="34" charset="0"/>
                  </a:rPr>
                </a:br>
                <a:endParaRPr lang="en-US" sz="20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457200" indent="-457200">
                  <a:buAutoNum type="arabicPeriod"/>
                </a:pPr>
                <a:r>
                  <a:rPr lang="en-US" sz="20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3d point clouds are unordered</a:t>
                </a:r>
              </a:p>
              <a:p>
                <a:pPr marL="457200" indent="-457200">
                  <a:buAutoNum type="arabicPeriod"/>
                </a:pPr>
                <a:r>
                  <a:rPr lang="en-US" sz="20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Should follow symmetric functions</a:t>
                </a:r>
              </a:p>
              <a:p>
                <a:pPr marL="0" indent="0">
                  <a:buNone/>
                </a:pPr>
                <a:r>
                  <a:rPr lang="en-IN" sz="1800" dirty="0">
                    <a:effectLst/>
                    <a:latin typeface="Bell MT" panose="02020503060305020303" pitchFamily="18" charset="0"/>
                    <a:ea typeface="Calibri" panose="020F0502020204030204" pitchFamily="34" charset="0"/>
                    <a:cs typeface="CMR12"/>
                  </a:rPr>
                  <a:t> </a:t>
                </a:r>
                <a:endParaRPr lang="en-IN" sz="1800" dirty="0">
                  <a:effectLst/>
                  <a:latin typeface="Arial" panose="020B0604020202020204" pitchFamily="34" charset="0"/>
                  <a:ea typeface="Arial" panose="020B0604020202020204" pitchFamily="34" charset="0"/>
                </a:endParaRPr>
              </a:p>
              <a:p>
                <a:pPr marL="457200">
                  <a:lnSpc>
                    <a:spcPct val="115000"/>
                  </a:lnSpc>
                </a:pPr>
                <a14:m>
                  <m:oMath xmlns:m="http://schemas.openxmlformats.org/officeDocument/2006/math"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 </m:t>
                    </m:r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𝑓</m:t>
                    </m:r>
                    <m:d>
                      <m:dPr>
                        <m:ctrlP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1</m:t>
                            </m:r>
                          </m:sub>
                        </m:sSub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,</m:t>
                        </m:r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2</m:t>
                            </m:r>
                          </m:sub>
                        </m:sSub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,…,</m:t>
                        </m:r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IN" sz="1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==</m:t>
                    </m:r>
                    <m:r>
                      <a:rPr lang="en-IN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𝑓</m:t>
                    </m:r>
                    <m:d>
                      <m:dPr>
                        <m:ctrlP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IN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MR12"/>
                                  </a:rPr>
                                </m:ctrlPr>
                              </m:sSubPr>
                              <m:e>
                                <m:r>
                                  <a:rPr lang="en-IN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MR12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IN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MR12"/>
                                  </a:rPr>
                                  <m:t>1</m:t>
                                </m:r>
                              </m:sub>
                            </m:sSub>
                          </m:sub>
                        </m:sSub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,</m:t>
                        </m:r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IN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MR12"/>
                                  </a:rPr>
                                </m:ctrlPr>
                              </m:sSubPr>
                              <m:e>
                                <m:r>
                                  <a:rPr lang="en-IN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MR12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IN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MR12"/>
                                  </a:rPr>
                                  <m:t>2</m:t>
                                </m:r>
                              </m:sub>
                            </m:sSub>
                          </m:sub>
                        </m:sSub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,...,</m:t>
                        </m:r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IN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MR12"/>
                                  </a:rPr>
                                </m:ctrlPr>
                              </m:sSubPr>
                              <m:e>
                                <m:r>
                                  <a:rPr lang="en-IN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MR12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IN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MR12"/>
                                  </a:rPr>
                                  <m:t>𝑛</m:t>
                                </m:r>
                              </m:sub>
                            </m:sSub>
                          </m:sub>
                        </m:sSub>
                      </m:e>
                    </m:d>
                  </m:oMath>
                </a14:m>
                <a:endParaRPr lang="en-IN" sz="1800" dirty="0">
                  <a:effectLst/>
                  <a:latin typeface="Arial" panose="020B0604020202020204" pitchFamily="34" charset="0"/>
                  <a:ea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IN" sz="1800" dirty="0">
                    <a:effectLst/>
                    <a:ea typeface="Calibri" panose="020F0502020204030204" pitchFamily="34" charset="0"/>
                    <a:cs typeface="CMR12"/>
                  </a:rPr>
                  <a:t>e.g. </a:t>
                </a:r>
                <a14:m>
                  <m:oMath xmlns:m="http://schemas.openxmlformats.org/officeDocument/2006/math">
                    <m:r>
                      <a:rPr lang="en-IN" sz="18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 </m:t>
                    </m:r>
                    <m:r>
                      <a:rPr lang="en-IN" sz="18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𝑓</m:t>
                    </m:r>
                    <m:d>
                      <m:dPr>
                        <m:ctrlP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1</m:t>
                            </m:r>
                          </m:sub>
                        </m:sSub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,</m:t>
                        </m:r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2</m:t>
                            </m:r>
                          </m:sub>
                        </m:sSub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,…,</m:t>
                        </m:r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𝑥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1</m:t>
                        </m:r>
                      </m:sub>
                    </m:sSub>
                    <m:r>
                      <a:rPr lang="en-IN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+ </m:t>
                    </m:r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𝑥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2</m:t>
                        </m:r>
                      </m:sub>
                    </m:sSub>
                    <m:r>
                      <a:rPr lang="en-IN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+</m:t>
                    </m:r>
                    <m:r>
                      <a:rPr lang="en-IN" i="1"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…</m:t>
                    </m:r>
                    <m:r>
                      <a:rPr lang="en-IN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+</m:t>
                    </m:r>
                    <m:sSub>
                      <m:sSubPr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𝑥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𝑛</m:t>
                        </m:r>
                      </m:sub>
                    </m:sSub>
                  </m:oMath>
                </a14:m>
                <a:endParaRPr lang="en-US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IN" sz="18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𝑓</m:t>
                    </m:r>
                    <m:d>
                      <m:dPr>
                        <m:ctrlP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1</m:t>
                            </m:r>
                          </m:sub>
                        </m:sSub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,</m:t>
                        </m:r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2</m:t>
                            </m:r>
                          </m:sub>
                        </m:sSub>
                        <m:r>
                          <a:rPr lang="en-IN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,…,</m:t>
                        </m:r>
                        <m:sSub>
                          <m:sSubPr>
                            <m:ctrlP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𝑥</m:t>
                            </m:r>
                          </m:e>
                          <m:sub>
                            <m:r>
                              <a:rPr lang="en-IN" sz="18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MR12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= max(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𝑥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1</m:t>
                        </m:r>
                      </m:sub>
                    </m:sSub>
                    <m:r>
                      <a:rPr lang="en-IN" i="1"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,</m:t>
                    </m:r>
                    <m:sSub>
                      <m:sSubPr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𝑥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2</m:t>
                        </m:r>
                      </m:sub>
                    </m:sSub>
                    <m:r>
                      <a:rPr lang="en-IN" i="1">
                        <a:latin typeface="Cambria Math" panose="02040503050406030204" pitchFamily="18" charset="0"/>
                        <a:ea typeface="Calibri" panose="020F0502020204030204" pitchFamily="34" charset="0"/>
                        <a:cs typeface="CMR12"/>
                      </a:rPr>
                      <m:t>,…,</m:t>
                    </m:r>
                    <m:sSub>
                      <m:sSubPr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𝑥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MR12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)</a:t>
                </a:r>
              </a:p>
            </p:txBody>
          </p:sp>
        </mc:Choice>
        <mc:Fallback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FDA78B0-1623-6803-20C4-8EAB04345E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30966" y="2471473"/>
                <a:ext cx="4181383" cy="3647942"/>
              </a:xfrm>
              <a:blipFill>
                <a:blip r:embed="rId6"/>
                <a:stretch>
                  <a:fillRect l="-1895" t="-11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9B866-C688-899B-0680-2FD61D241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374FD-19AF-95F2-52F3-77045B5D3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PointNet architecture (simplified)</a:t>
            </a:r>
            <a:endParaRPr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6FB00F-74A2-AF4C-D39F-1F976508D539}"/>
              </a:ext>
            </a:extLst>
          </p:cNvPr>
          <p:cNvSpPr/>
          <p:nvPr/>
        </p:nvSpPr>
        <p:spPr>
          <a:xfrm>
            <a:off x="1242871" y="3429000"/>
            <a:ext cx="106532" cy="10298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5AD40-BB65-E7DB-C689-549468F394AE}"/>
              </a:ext>
            </a:extLst>
          </p:cNvPr>
          <p:cNvSpPr/>
          <p:nvPr/>
        </p:nvSpPr>
        <p:spPr>
          <a:xfrm>
            <a:off x="2231257" y="3226293"/>
            <a:ext cx="106532" cy="14699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427775-E098-E76F-7481-B9356CF18B4F}"/>
              </a:ext>
            </a:extLst>
          </p:cNvPr>
          <p:cNvSpPr/>
          <p:nvPr/>
        </p:nvSpPr>
        <p:spPr>
          <a:xfrm>
            <a:off x="3227031" y="2917052"/>
            <a:ext cx="106532" cy="20544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27621B-2F0B-09E5-0FA2-B9BB9898BE8B}"/>
              </a:ext>
            </a:extLst>
          </p:cNvPr>
          <p:cNvSpPr/>
          <p:nvPr/>
        </p:nvSpPr>
        <p:spPr>
          <a:xfrm>
            <a:off x="5631638" y="2916683"/>
            <a:ext cx="45719" cy="20544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22AAD2-6557-33AC-3A5F-65B3969E7917}"/>
              </a:ext>
            </a:extLst>
          </p:cNvPr>
          <p:cNvSpPr/>
          <p:nvPr/>
        </p:nvSpPr>
        <p:spPr>
          <a:xfrm>
            <a:off x="6005077" y="3291952"/>
            <a:ext cx="401570" cy="11226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1DBA38-6F5C-D92B-37B0-A8159B7F4124}"/>
              </a:ext>
            </a:extLst>
          </p:cNvPr>
          <p:cNvSpPr/>
          <p:nvPr/>
        </p:nvSpPr>
        <p:spPr>
          <a:xfrm>
            <a:off x="6876355" y="3291952"/>
            <a:ext cx="401570" cy="11226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D2304A-4223-D125-096D-71895C9366F6}"/>
              </a:ext>
            </a:extLst>
          </p:cNvPr>
          <p:cNvSpPr txBox="1"/>
          <p:nvPr/>
        </p:nvSpPr>
        <p:spPr>
          <a:xfrm>
            <a:off x="1001836" y="4454131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3*N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0CC3C0-4D71-EB4E-3B13-165357CEFE15}"/>
              </a:ext>
            </a:extLst>
          </p:cNvPr>
          <p:cNvSpPr txBox="1"/>
          <p:nvPr/>
        </p:nvSpPr>
        <p:spPr>
          <a:xfrm>
            <a:off x="1932221" y="4696287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64*N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18EDCE-99D9-F8E4-7CA0-EC6225E3307F}"/>
              </a:ext>
            </a:extLst>
          </p:cNvPr>
          <p:cNvSpPr/>
          <p:nvPr/>
        </p:nvSpPr>
        <p:spPr>
          <a:xfrm>
            <a:off x="7668839" y="3291952"/>
            <a:ext cx="401570" cy="11226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E62E70-9128-8604-2F65-93E28A3EB0E1}"/>
              </a:ext>
            </a:extLst>
          </p:cNvPr>
          <p:cNvSpPr txBox="1"/>
          <p:nvPr/>
        </p:nvSpPr>
        <p:spPr>
          <a:xfrm>
            <a:off x="2887034" y="5058221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128*N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C6B1C21-9755-06B4-611B-9439788C1E73}"/>
              </a:ext>
            </a:extLst>
          </p:cNvPr>
          <p:cNvSpPr/>
          <p:nvPr/>
        </p:nvSpPr>
        <p:spPr>
          <a:xfrm>
            <a:off x="4240266" y="2916682"/>
            <a:ext cx="106532" cy="20544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147A1C-16BB-AF88-CC09-AFEDFFE96C02}"/>
              </a:ext>
            </a:extLst>
          </p:cNvPr>
          <p:cNvSpPr txBox="1"/>
          <p:nvPr/>
        </p:nvSpPr>
        <p:spPr>
          <a:xfrm>
            <a:off x="3845766" y="4985064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1024*N</a:t>
            </a:r>
          </a:p>
        </p:txBody>
      </p:sp>
      <p:sp>
        <p:nvSpPr>
          <p:cNvPr id="20" name="Trapezoid 19">
            <a:extLst>
              <a:ext uri="{FF2B5EF4-FFF2-40B4-BE49-F238E27FC236}">
                <a16:creationId xmlns:a16="http://schemas.microsoft.com/office/drawing/2014/main" id="{45151B9C-2E80-AB3C-98C4-E6315FEF2BCF}"/>
              </a:ext>
            </a:extLst>
          </p:cNvPr>
          <p:cNvSpPr/>
          <p:nvPr/>
        </p:nvSpPr>
        <p:spPr>
          <a:xfrm rot="5400000">
            <a:off x="4291354" y="3569412"/>
            <a:ext cx="1544714" cy="709037"/>
          </a:xfrm>
          <a:prstGeom prst="trapezoid">
            <a:avLst>
              <a:gd name="adj" fmla="val 72281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0DC331-DD90-CCD0-B912-FE98FF1C0582}"/>
              </a:ext>
            </a:extLst>
          </p:cNvPr>
          <p:cNvSpPr txBox="1"/>
          <p:nvPr/>
        </p:nvSpPr>
        <p:spPr>
          <a:xfrm rot="16200000">
            <a:off x="4400408" y="3739264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Maxpool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BCF28C-4321-C2C2-7980-9726C9FDA055}"/>
              </a:ext>
            </a:extLst>
          </p:cNvPr>
          <p:cNvSpPr txBox="1"/>
          <p:nvPr/>
        </p:nvSpPr>
        <p:spPr>
          <a:xfrm>
            <a:off x="5303918" y="4971495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1024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7A17EB-21B8-E731-96F8-7D2C75E811DC}"/>
              </a:ext>
            </a:extLst>
          </p:cNvPr>
          <p:cNvSpPr txBox="1"/>
          <p:nvPr/>
        </p:nvSpPr>
        <p:spPr>
          <a:xfrm>
            <a:off x="988642" y="3083439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EF6A5FC-7A88-063A-2D23-A0A68C3A501F}"/>
              </a:ext>
            </a:extLst>
          </p:cNvPr>
          <p:cNvCxnSpPr/>
          <p:nvPr/>
        </p:nvCxnSpPr>
        <p:spPr>
          <a:xfrm>
            <a:off x="1491449" y="3923930"/>
            <a:ext cx="60368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B0A7090-4F55-7B30-C221-72986B5CA0E9}"/>
              </a:ext>
            </a:extLst>
          </p:cNvPr>
          <p:cNvCxnSpPr/>
          <p:nvPr/>
        </p:nvCxnSpPr>
        <p:spPr>
          <a:xfrm>
            <a:off x="2497897" y="3934287"/>
            <a:ext cx="60368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083E898-DF05-53F4-DC1B-F2A40FD77E4E}"/>
              </a:ext>
            </a:extLst>
          </p:cNvPr>
          <p:cNvCxnSpPr/>
          <p:nvPr/>
        </p:nvCxnSpPr>
        <p:spPr>
          <a:xfrm>
            <a:off x="3543925" y="3934287"/>
            <a:ext cx="60368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E22738A-1EF6-CC2E-A308-690DF542C68F}"/>
              </a:ext>
            </a:extLst>
          </p:cNvPr>
          <p:cNvSpPr txBox="1"/>
          <p:nvPr/>
        </p:nvSpPr>
        <p:spPr>
          <a:xfrm>
            <a:off x="1397739" y="3614897"/>
            <a:ext cx="770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conv1d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668800-8BF1-D067-AA29-877EB3207BA8}"/>
              </a:ext>
            </a:extLst>
          </p:cNvPr>
          <p:cNvSpPr txBox="1"/>
          <p:nvPr/>
        </p:nvSpPr>
        <p:spPr>
          <a:xfrm>
            <a:off x="2422850" y="3605349"/>
            <a:ext cx="770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conv1d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7DD5FBE-EE69-A0D0-A185-6D7C223C371E}"/>
              </a:ext>
            </a:extLst>
          </p:cNvPr>
          <p:cNvSpPr txBox="1"/>
          <p:nvPr/>
        </p:nvSpPr>
        <p:spPr>
          <a:xfrm>
            <a:off x="3416748" y="3588764"/>
            <a:ext cx="770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conv1d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825A0E1-1C34-06D7-EE74-513AE8549022}"/>
              </a:ext>
            </a:extLst>
          </p:cNvPr>
          <p:cNvSpPr txBox="1"/>
          <p:nvPr/>
        </p:nvSpPr>
        <p:spPr>
          <a:xfrm rot="16200000">
            <a:off x="5881778" y="3666510"/>
            <a:ext cx="619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linear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874A6D-E667-86A0-4620-AD2B085C92CF}"/>
              </a:ext>
            </a:extLst>
          </p:cNvPr>
          <p:cNvSpPr txBox="1"/>
          <p:nvPr/>
        </p:nvSpPr>
        <p:spPr>
          <a:xfrm rot="16200000">
            <a:off x="6736093" y="3666510"/>
            <a:ext cx="619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linear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CFE486F-99B9-7E08-FA75-8521D3D5282A}"/>
              </a:ext>
            </a:extLst>
          </p:cNvPr>
          <p:cNvSpPr txBox="1"/>
          <p:nvPr/>
        </p:nvSpPr>
        <p:spPr>
          <a:xfrm rot="16200000">
            <a:off x="7591589" y="3684004"/>
            <a:ext cx="619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linear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E71F0A-D485-06D8-896B-F09B8D5565ED}"/>
              </a:ext>
            </a:extLst>
          </p:cNvPr>
          <p:cNvSpPr/>
          <p:nvPr/>
        </p:nvSpPr>
        <p:spPr>
          <a:xfrm>
            <a:off x="8293220" y="3320881"/>
            <a:ext cx="106532" cy="10298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E52F97-5973-597B-8E75-A1F9216D7C20}"/>
              </a:ext>
            </a:extLst>
          </p:cNvPr>
          <p:cNvSpPr txBox="1"/>
          <p:nvPr/>
        </p:nvSpPr>
        <p:spPr>
          <a:xfrm>
            <a:off x="7901129" y="2898773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741238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20CE8-72B6-FEC8-DD48-160E739D1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2D477-3031-1142-2780-3D90E41AB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PointNet architecture (simplified)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8AF3A0-19A1-6C85-05FA-246F648F5F6E}"/>
              </a:ext>
            </a:extLst>
          </p:cNvPr>
          <p:cNvSpPr/>
          <p:nvPr/>
        </p:nvSpPr>
        <p:spPr>
          <a:xfrm>
            <a:off x="1500660" y="3386138"/>
            <a:ext cx="230588" cy="23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5BD768-A735-0418-0288-C7D123B64CD4}"/>
              </a:ext>
            </a:extLst>
          </p:cNvPr>
          <p:cNvSpPr/>
          <p:nvPr/>
        </p:nvSpPr>
        <p:spPr>
          <a:xfrm>
            <a:off x="1748844" y="3386138"/>
            <a:ext cx="230588" cy="23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15F7BA-F1D0-76B6-03BF-C1A65A20F0AE}"/>
              </a:ext>
            </a:extLst>
          </p:cNvPr>
          <p:cNvSpPr/>
          <p:nvPr/>
        </p:nvSpPr>
        <p:spPr>
          <a:xfrm>
            <a:off x="1973101" y="3386138"/>
            <a:ext cx="230588" cy="23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6153B2-F9C8-3AA7-414F-ECFE7D3E976C}"/>
              </a:ext>
            </a:extLst>
          </p:cNvPr>
          <p:cNvSpPr/>
          <p:nvPr/>
        </p:nvSpPr>
        <p:spPr>
          <a:xfrm>
            <a:off x="1522967" y="3919626"/>
            <a:ext cx="230588" cy="2305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097D3F-71AA-4C02-6BD8-FC37160D34F9}"/>
              </a:ext>
            </a:extLst>
          </p:cNvPr>
          <p:cNvSpPr/>
          <p:nvPr/>
        </p:nvSpPr>
        <p:spPr>
          <a:xfrm>
            <a:off x="1763494" y="3919626"/>
            <a:ext cx="230588" cy="2305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468C67-7231-92E0-E465-AADA10A37890}"/>
              </a:ext>
            </a:extLst>
          </p:cNvPr>
          <p:cNvSpPr/>
          <p:nvPr/>
        </p:nvSpPr>
        <p:spPr>
          <a:xfrm>
            <a:off x="1994082" y="3919626"/>
            <a:ext cx="230588" cy="2305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A6BACE8-4E96-9DF2-F88B-24A559A4AC7B}"/>
              </a:ext>
            </a:extLst>
          </p:cNvPr>
          <p:cNvSpPr/>
          <p:nvPr/>
        </p:nvSpPr>
        <p:spPr>
          <a:xfrm>
            <a:off x="1532906" y="4485040"/>
            <a:ext cx="230588" cy="2305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8AEFF41-E915-2DB1-C832-3481822EB3C6}"/>
              </a:ext>
            </a:extLst>
          </p:cNvPr>
          <p:cNvSpPr/>
          <p:nvPr/>
        </p:nvSpPr>
        <p:spPr>
          <a:xfrm>
            <a:off x="1763494" y="4485040"/>
            <a:ext cx="230588" cy="2305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0D47992-A641-F827-5C7B-1C9CD9BC4980}"/>
              </a:ext>
            </a:extLst>
          </p:cNvPr>
          <p:cNvSpPr/>
          <p:nvPr/>
        </p:nvSpPr>
        <p:spPr>
          <a:xfrm>
            <a:off x="2002695" y="4485040"/>
            <a:ext cx="230588" cy="2305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D9919A2-9D4B-0800-615A-EB982DCE93E1}"/>
              </a:ext>
            </a:extLst>
          </p:cNvPr>
          <p:cNvSpPr/>
          <p:nvPr/>
        </p:nvSpPr>
        <p:spPr>
          <a:xfrm>
            <a:off x="3948925" y="3185646"/>
            <a:ext cx="230588" cy="23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5E0FA53-38BF-D266-D8A7-8508A9C58706}"/>
              </a:ext>
            </a:extLst>
          </p:cNvPr>
          <p:cNvSpPr/>
          <p:nvPr/>
        </p:nvSpPr>
        <p:spPr>
          <a:xfrm>
            <a:off x="4179513" y="3185646"/>
            <a:ext cx="230588" cy="23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70DE96A-C952-6335-1E0C-E546B9ED3C50}"/>
              </a:ext>
            </a:extLst>
          </p:cNvPr>
          <p:cNvSpPr/>
          <p:nvPr/>
        </p:nvSpPr>
        <p:spPr>
          <a:xfrm>
            <a:off x="4406125" y="3185646"/>
            <a:ext cx="230588" cy="23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1FEDC17-05A0-1197-9883-4B31DC754E8C}"/>
              </a:ext>
            </a:extLst>
          </p:cNvPr>
          <p:cNvSpPr/>
          <p:nvPr/>
        </p:nvSpPr>
        <p:spPr>
          <a:xfrm>
            <a:off x="4883019" y="3185646"/>
            <a:ext cx="230588" cy="23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8D1355A-6F8F-EFF7-BACE-E2C9BF7A8F59}"/>
              </a:ext>
            </a:extLst>
          </p:cNvPr>
          <p:cNvSpPr/>
          <p:nvPr/>
        </p:nvSpPr>
        <p:spPr>
          <a:xfrm>
            <a:off x="4645034" y="3185646"/>
            <a:ext cx="230588" cy="23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B9A80F1-87FD-9B42-DEC2-B88DC78B7B4A}"/>
              </a:ext>
            </a:extLst>
          </p:cNvPr>
          <p:cNvSpPr/>
          <p:nvPr/>
        </p:nvSpPr>
        <p:spPr>
          <a:xfrm>
            <a:off x="3948925" y="3842168"/>
            <a:ext cx="230588" cy="2305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825C75A-F912-028F-270F-D226884E3D82}"/>
              </a:ext>
            </a:extLst>
          </p:cNvPr>
          <p:cNvSpPr/>
          <p:nvPr/>
        </p:nvSpPr>
        <p:spPr>
          <a:xfrm>
            <a:off x="4179513" y="3842168"/>
            <a:ext cx="230588" cy="2305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98791CE-B16E-AC1A-E1DF-BB0D7204748A}"/>
              </a:ext>
            </a:extLst>
          </p:cNvPr>
          <p:cNvSpPr/>
          <p:nvPr/>
        </p:nvSpPr>
        <p:spPr>
          <a:xfrm>
            <a:off x="4406125" y="3842168"/>
            <a:ext cx="230588" cy="2305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18542E4-2A81-6D62-9EB6-54AC080FF709}"/>
              </a:ext>
            </a:extLst>
          </p:cNvPr>
          <p:cNvSpPr/>
          <p:nvPr/>
        </p:nvSpPr>
        <p:spPr>
          <a:xfrm>
            <a:off x="4883019" y="3842168"/>
            <a:ext cx="230588" cy="2305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D1F168C-47F1-0D37-FFFC-99FC3B49DC1C}"/>
              </a:ext>
            </a:extLst>
          </p:cNvPr>
          <p:cNvSpPr/>
          <p:nvPr/>
        </p:nvSpPr>
        <p:spPr>
          <a:xfrm>
            <a:off x="4645034" y="3842168"/>
            <a:ext cx="230588" cy="2305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F6DB833-B942-7843-768D-29A3497EF1F7}"/>
              </a:ext>
            </a:extLst>
          </p:cNvPr>
          <p:cNvSpPr/>
          <p:nvPr/>
        </p:nvSpPr>
        <p:spPr>
          <a:xfrm>
            <a:off x="3957246" y="4570395"/>
            <a:ext cx="230588" cy="2305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CC5BE13-9B74-3D00-C0D3-656521902ED2}"/>
              </a:ext>
            </a:extLst>
          </p:cNvPr>
          <p:cNvSpPr/>
          <p:nvPr/>
        </p:nvSpPr>
        <p:spPr>
          <a:xfrm>
            <a:off x="4187834" y="4570395"/>
            <a:ext cx="230588" cy="2305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8721BA3-A309-A291-B7C1-6BA9ED16D9CE}"/>
              </a:ext>
            </a:extLst>
          </p:cNvPr>
          <p:cNvSpPr/>
          <p:nvPr/>
        </p:nvSpPr>
        <p:spPr>
          <a:xfrm>
            <a:off x="4414446" y="4570395"/>
            <a:ext cx="230588" cy="2305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AB2B4E0-14D3-672B-3F2D-EA547E2F6024}"/>
              </a:ext>
            </a:extLst>
          </p:cNvPr>
          <p:cNvSpPr/>
          <p:nvPr/>
        </p:nvSpPr>
        <p:spPr>
          <a:xfrm>
            <a:off x="4891340" y="4570395"/>
            <a:ext cx="230588" cy="2305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5233AA2-DC35-322A-BEAB-C5CCED9B7391}"/>
              </a:ext>
            </a:extLst>
          </p:cNvPr>
          <p:cNvSpPr/>
          <p:nvPr/>
        </p:nvSpPr>
        <p:spPr>
          <a:xfrm>
            <a:off x="4653355" y="4570395"/>
            <a:ext cx="230588" cy="2305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149D9A6-5536-C597-8C4E-798C89D8CBD8}"/>
              </a:ext>
            </a:extLst>
          </p:cNvPr>
          <p:cNvSpPr/>
          <p:nvPr/>
        </p:nvSpPr>
        <p:spPr>
          <a:xfrm>
            <a:off x="3845649" y="2840219"/>
            <a:ext cx="230589" cy="2210462"/>
          </a:xfrm>
          <a:prstGeom prst="rect">
            <a:avLst/>
          </a:prstGeom>
          <a:solidFill>
            <a:schemeClr val="accent4">
              <a:alpha val="16863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0D1C377-F129-B511-D5C5-B0F35D518F72}"/>
              </a:ext>
            </a:extLst>
          </p:cNvPr>
          <p:cNvCxnSpPr/>
          <p:nvPr/>
        </p:nvCxnSpPr>
        <p:spPr>
          <a:xfrm>
            <a:off x="3668365" y="3097968"/>
            <a:ext cx="0" cy="1820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F98B2578-AC60-7F54-4F02-E097C1AEBA47}"/>
              </a:ext>
            </a:extLst>
          </p:cNvPr>
          <p:cNvSpPr txBox="1"/>
          <p:nvPr/>
        </p:nvSpPr>
        <p:spPr>
          <a:xfrm>
            <a:off x="3658206" y="5773386"/>
            <a:ext cx="23772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err="1"/>
              <a:t>Maxpool</a:t>
            </a:r>
            <a:r>
              <a:rPr lang="en-IN" sz="1600" dirty="0"/>
              <a:t> in this direction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AFE6E80-8CEE-79F0-2B31-4CBB6C04B449}"/>
              </a:ext>
            </a:extLst>
          </p:cNvPr>
          <p:cNvSpPr/>
          <p:nvPr/>
        </p:nvSpPr>
        <p:spPr>
          <a:xfrm>
            <a:off x="5759724" y="3665396"/>
            <a:ext cx="230588" cy="23058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F359BCF-0E4B-A837-18E3-9B46EEE2BBBF}"/>
              </a:ext>
            </a:extLst>
          </p:cNvPr>
          <p:cNvSpPr/>
          <p:nvPr/>
        </p:nvSpPr>
        <p:spPr>
          <a:xfrm>
            <a:off x="5764626" y="3893099"/>
            <a:ext cx="230588" cy="23058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CD7828E-2F9A-D656-8E17-CC03AFB68F29}"/>
              </a:ext>
            </a:extLst>
          </p:cNvPr>
          <p:cNvSpPr/>
          <p:nvPr/>
        </p:nvSpPr>
        <p:spPr>
          <a:xfrm>
            <a:off x="5759724" y="4129650"/>
            <a:ext cx="230588" cy="23058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634A074-B7B4-A8F1-A9D8-4D78143C8F74}"/>
              </a:ext>
            </a:extLst>
          </p:cNvPr>
          <p:cNvSpPr/>
          <p:nvPr/>
        </p:nvSpPr>
        <p:spPr>
          <a:xfrm>
            <a:off x="5757791" y="3438366"/>
            <a:ext cx="230588" cy="23058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6C46401-1FC1-8240-02C9-3AF96C9E4EA3}"/>
              </a:ext>
            </a:extLst>
          </p:cNvPr>
          <p:cNvSpPr/>
          <p:nvPr/>
        </p:nvSpPr>
        <p:spPr>
          <a:xfrm>
            <a:off x="5759724" y="4369746"/>
            <a:ext cx="230588" cy="23058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56A742D-EB1D-3EF7-275F-E571D696AB4A}"/>
              </a:ext>
            </a:extLst>
          </p:cNvPr>
          <p:cNvCxnSpPr/>
          <p:nvPr/>
        </p:nvCxnSpPr>
        <p:spPr>
          <a:xfrm>
            <a:off x="5295878" y="3945450"/>
            <a:ext cx="3260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1E20ECD9-A885-78B9-52AC-C2DD4E131F71}"/>
              </a:ext>
            </a:extLst>
          </p:cNvPr>
          <p:cNvSpPr txBox="1"/>
          <p:nvPr/>
        </p:nvSpPr>
        <p:spPr>
          <a:xfrm>
            <a:off x="1709025" y="2849393"/>
            <a:ext cx="29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21E81AA-95B2-1C85-EDD5-90B4BFC2FD48}"/>
              </a:ext>
            </a:extLst>
          </p:cNvPr>
          <p:cNvSpPr txBox="1"/>
          <p:nvPr/>
        </p:nvSpPr>
        <p:spPr>
          <a:xfrm>
            <a:off x="4261658" y="2567495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1024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71286D2-C830-51C1-5483-56EDFE35D681}"/>
              </a:ext>
            </a:extLst>
          </p:cNvPr>
          <p:cNvCxnSpPr/>
          <p:nvPr/>
        </p:nvCxnSpPr>
        <p:spPr>
          <a:xfrm>
            <a:off x="1325534" y="3067603"/>
            <a:ext cx="0" cy="1820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FE8E84E0-1097-0C18-F287-12898088D04F}"/>
              </a:ext>
            </a:extLst>
          </p:cNvPr>
          <p:cNvSpPr txBox="1"/>
          <p:nvPr/>
        </p:nvSpPr>
        <p:spPr>
          <a:xfrm>
            <a:off x="776626" y="3793361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9DAE8F0-BA31-4FAC-9466-30ADD6BF876C}"/>
              </a:ext>
            </a:extLst>
          </p:cNvPr>
          <p:cNvCxnSpPr>
            <a:cxnSpLocks/>
          </p:cNvCxnSpPr>
          <p:nvPr/>
        </p:nvCxnSpPr>
        <p:spPr>
          <a:xfrm>
            <a:off x="1488940" y="3218725"/>
            <a:ext cx="8281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349235A3-6BB0-DB47-A6E9-8CB3D1CE0C46}"/>
              </a:ext>
            </a:extLst>
          </p:cNvPr>
          <p:cNvSpPr txBox="1"/>
          <p:nvPr/>
        </p:nvSpPr>
        <p:spPr>
          <a:xfrm>
            <a:off x="1588629" y="5278108"/>
            <a:ext cx="828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3*N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D505509-2F91-606A-3B27-C8BEE0834C4A}"/>
              </a:ext>
            </a:extLst>
          </p:cNvPr>
          <p:cNvSpPr txBox="1"/>
          <p:nvPr/>
        </p:nvSpPr>
        <p:spPr>
          <a:xfrm>
            <a:off x="3308016" y="3780882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C61377D-5512-20D5-AFF1-E4A9805726E0}"/>
              </a:ext>
            </a:extLst>
          </p:cNvPr>
          <p:cNvCxnSpPr>
            <a:cxnSpLocks/>
          </p:cNvCxnSpPr>
          <p:nvPr/>
        </p:nvCxnSpPr>
        <p:spPr>
          <a:xfrm>
            <a:off x="4188975" y="3031669"/>
            <a:ext cx="8281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17FF0712-BEE3-52CE-3914-4DD43A7D445A}"/>
              </a:ext>
            </a:extLst>
          </p:cNvPr>
          <p:cNvSpPr txBox="1"/>
          <p:nvPr/>
        </p:nvSpPr>
        <p:spPr>
          <a:xfrm>
            <a:off x="4154039" y="5198195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1024*N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B9264AB-68D7-FD9B-ABA0-6CEBF64665C5}"/>
              </a:ext>
            </a:extLst>
          </p:cNvPr>
          <p:cNvSpPr txBox="1"/>
          <p:nvPr/>
        </p:nvSpPr>
        <p:spPr>
          <a:xfrm>
            <a:off x="5573237" y="4592468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1024</a:t>
            </a:r>
          </a:p>
        </p:txBody>
      </p:sp>
    </p:spTree>
    <p:extLst>
      <p:ext uri="{BB962C8B-B14F-4D97-AF65-F5344CB8AC3E}">
        <p14:creationId xmlns:p14="http://schemas.microsoft.com/office/powerpoint/2010/main" val="3411304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Objective: </a:t>
            </a:r>
            <a:r>
              <a:rPr lang="en-US" dirty="0"/>
              <a:t>Point Cloud classification</a:t>
            </a:r>
            <a:endParaRPr dirty="0"/>
          </a:p>
          <a:p>
            <a:r>
              <a:rPr dirty="0"/>
              <a:t>Implementation must be from scratch using </a:t>
            </a:r>
            <a:r>
              <a:rPr lang="en-US" dirty="0"/>
              <a:t>torch </a:t>
            </a:r>
            <a:r>
              <a:rPr dirty="0"/>
              <a:t>and NumPy.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2188</TotalTime>
  <Words>120</Words>
  <Application>Microsoft Office PowerPoint</Application>
  <PresentationFormat>On-screen Show (4:3)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Bell MT</vt:lpstr>
      <vt:lpstr>Calibri</vt:lpstr>
      <vt:lpstr>Cambria Math</vt:lpstr>
      <vt:lpstr>Garamond</vt:lpstr>
      <vt:lpstr>Google Sans</vt:lpstr>
      <vt:lpstr>Segoe UI</vt:lpstr>
      <vt:lpstr>Organic</vt:lpstr>
      <vt:lpstr>3D shape classification using Pointnet architecture </vt:lpstr>
      <vt:lpstr>Introduction to Point clouds</vt:lpstr>
      <vt:lpstr>PointNet architecture (simplified)</vt:lpstr>
      <vt:lpstr>PointNet architecture (simplified)</vt:lpstr>
      <vt:lpstr>Problem Statement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Krishnendu Ghosh</cp:lastModifiedBy>
  <cp:revision>6</cp:revision>
  <dcterms:created xsi:type="dcterms:W3CDTF">2013-01-27T09:14:16Z</dcterms:created>
  <dcterms:modified xsi:type="dcterms:W3CDTF">2025-03-18T12:08:30Z</dcterms:modified>
  <cp:category/>
</cp:coreProperties>
</file>

<file path=docProps/thumbnail.jpeg>
</file>